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1" r:id="rId1"/>
  </p:sldMasterIdLst>
  <p:notesMasterIdLst>
    <p:notesMasterId r:id="rId26"/>
  </p:notesMasterIdLst>
  <p:sldIdLst>
    <p:sldId id="256" r:id="rId2"/>
    <p:sldId id="327" r:id="rId3"/>
    <p:sldId id="280" r:id="rId4"/>
    <p:sldId id="317" r:id="rId5"/>
    <p:sldId id="286" r:id="rId6"/>
    <p:sldId id="320" r:id="rId7"/>
    <p:sldId id="288" r:id="rId8"/>
    <p:sldId id="318" r:id="rId9"/>
    <p:sldId id="321" r:id="rId10"/>
    <p:sldId id="261" r:id="rId11"/>
    <p:sldId id="293" r:id="rId12"/>
    <p:sldId id="292" r:id="rId13"/>
    <p:sldId id="301" r:id="rId14"/>
    <p:sldId id="313" r:id="rId15"/>
    <p:sldId id="314" r:id="rId16"/>
    <p:sldId id="306" r:id="rId17"/>
    <p:sldId id="309" r:id="rId18"/>
    <p:sldId id="308" r:id="rId19"/>
    <p:sldId id="322" r:id="rId20"/>
    <p:sldId id="323" r:id="rId21"/>
    <p:sldId id="326" r:id="rId22"/>
    <p:sldId id="330" r:id="rId23"/>
    <p:sldId id="329" r:id="rId24"/>
    <p:sldId id="32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493" autoAdjust="0"/>
  </p:normalViewPr>
  <p:slideViewPr>
    <p:cSldViewPr>
      <p:cViewPr varScale="1">
        <p:scale>
          <a:sx n="85" d="100"/>
          <a:sy n="85" d="100"/>
        </p:scale>
        <p:origin x="155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D614411-A644-4501-2A55-910C22CB2B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986CD7-78FA-A4D1-6789-AC04BEEE05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F8F164A-58BC-D645-A675-F39EB2EF0069}" type="datetimeFigureOut">
              <a:rPr lang="ru-RU"/>
              <a:pPr>
                <a:defRPr/>
              </a:pPr>
              <a:t>18.11.2025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A2AB8ACB-F561-298C-30F4-FBC8FA7F4F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5EBCDEF5-AB75-F0C3-5277-7BC523798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E72974-AD13-0BE1-3850-9B397E997E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87B5E3-77B7-8E94-44E6-1AF3358EF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849CAB-59CA-6F47-8AB9-5547699F4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94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>
            <a:extLst>
              <a:ext uri="{FF2B5EF4-FFF2-40B4-BE49-F238E27FC236}">
                <a16:creationId xmlns:a16="http://schemas.microsoft.com/office/drawing/2014/main" id="{7A057A5D-C761-2443-1FDA-37AC368249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Заметки 2">
            <a:extLst>
              <a:ext uri="{FF2B5EF4-FFF2-40B4-BE49-F238E27FC236}">
                <a16:creationId xmlns:a16="http://schemas.microsoft.com/office/drawing/2014/main" id="{83DB5A22-6B97-908B-382C-ABC37F24B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37891" name="Номер слайда 3">
            <a:extLst>
              <a:ext uri="{FF2B5EF4-FFF2-40B4-BE49-F238E27FC236}">
                <a16:creationId xmlns:a16="http://schemas.microsoft.com/office/drawing/2014/main" id="{401DA8F1-D2E9-982D-E575-556C7D3B92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65D620-37DB-C640-9617-65EC0519C0EB}" type="slidenum">
              <a:rPr lang="ru-RU" alt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>
            <a:extLst>
              <a:ext uri="{FF2B5EF4-FFF2-40B4-BE49-F238E27FC236}">
                <a16:creationId xmlns:a16="http://schemas.microsoft.com/office/drawing/2014/main" id="{1896A932-8AEB-723E-0D78-EC2276EB4A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Заметки 2">
            <a:extLst>
              <a:ext uri="{FF2B5EF4-FFF2-40B4-BE49-F238E27FC236}">
                <a16:creationId xmlns:a16="http://schemas.microsoft.com/office/drawing/2014/main" id="{286AD792-B548-CAD7-740F-B731B610C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BD4EBB-FE0F-6775-A826-B12D57634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22878B-1B7D-BE43-8085-2481FC2CCBF8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56194952-2AA1-3941-98C7-8480F8D76D2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424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726F81F-9B1C-F848-ABED-0A44209541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920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AD832DCA-8843-BF49-97FF-CC2FAB281CB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09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ABD8905-2FE6-D346-89CA-57AA5111B9B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4434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70E987A8-5393-EA4D-9C56-4C59DCDDBE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3954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19C9B40-EFA5-6440-B717-F2063CB50E5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0144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A1934-C494-0C4D-93FE-76A0675DFE7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959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F3172-E817-5847-8ADA-662F9DCC72E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828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8A4C2-1545-7E46-A5D0-84D26C4B0A9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359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17F3736-14C4-6E4E-88E6-25E3A56C3A5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591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7E2EC73-DB31-B042-818A-D9CE27C7316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88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278C0E0E-C9BA-5E4F-8998-183ACE8C750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357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F10510-4F9D-664C-B35F-59447DF1B5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38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F4D36-1406-DF4B-BAD7-AB10DC1E3A5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16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125BC-A477-134C-A06B-F5B80DD98C9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95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3B31166-90A4-E34B-BD2C-B14A4134974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74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7B841702-BA67-9D4F-8DEB-4D1A4DD1646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92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2">
            <a:extLst>
              <a:ext uri="{FF2B5EF4-FFF2-40B4-BE49-F238E27FC236}">
                <a16:creationId xmlns:a16="http://schemas.microsoft.com/office/drawing/2014/main" id="{AB53D196-5A17-220E-5E40-504B61C036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762000"/>
            <a:ext cx="6940550" cy="5556250"/>
          </a:xfrm>
        </p:spPr>
        <p:txBody>
          <a:bodyPr>
            <a:normAutofit/>
          </a:bodyPr>
          <a:lstStyle/>
          <a:p>
            <a:pPr algn="ctr"/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</a:t>
            </a:r>
            <a:b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b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 </a:t>
            </a:r>
            <a:endParaRPr lang="ru-RU" alt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0A76D78-F740-B759-0DBD-6778D2C00E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0813" y="579438"/>
            <a:ext cx="7543800" cy="595312"/>
          </a:xfrm>
        </p:spPr>
        <p:txBody>
          <a:bodyPr rtlCol="0">
            <a:noAutofit/>
          </a:bodyPr>
          <a:lstStyle/>
          <a:p>
            <a:pPr marL="274320" indent="-27432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Заявление на участие в ОГЭ</a:t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1682E3F-CFF9-D279-BD40-915F402991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58850" y="1576388"/>
            <a:ext cx="8153400" cy="5281612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указанием предметов, которые выпускник собирается сдавать, необходимо подать в ОУ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допускаются корректировки выбора предметов до 15 февраля 2026 г. по письменному заявлению участников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altLang="ru-RU" sz="44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4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1 МАРТА никакие изменения не принимаются  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altLang="ru-RU" sz="44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B225D5A-5E3F-69FA-2077-850CA5DDE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733800"/>
            <a:ext cx="8153400" cy="2895600"/>
          </a:xfrm>
        </p:spPr>
        <p:txBody>
          <a:bodyPr rtlCol="0">
            <a:normAutofit fontScale="90000"/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на выбор</a:t>
            </a:r>
            <a:b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 								Литература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								География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и ИКТ			История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				Химия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  <a:endParaRPr lang="ru-RU" sz="4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7" name="Rectangle 3">
            <a:extLst>
              <a:ext uri="{FF2B5EF4-FFF2-40B4-BE49-F238E27FC236}">
                <a16:creationId xmlns:a16="http://schemas.microsoft.com/office/drawing/2014/main" id="{D99DC396-1435-86CE-4233-620592A64E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0462" y="381000"/>
            <a:ext cx="7983538" cy="30480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аттестата выпускники текущего года сдают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и математику, а так же два предмета на выбор.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 регионов в этом году попадает под пилотный проект сдачи 2 экзамена</a:t>
            </a:r>
          </a:p>
          <a:p>
            <a:pPr marL="0" indent="0" algn="ctr">
              <a:buFont typeface="Wingdings 3" pitchFamily="2" charset="2"/>
              <a:buNone/>
            </a:pP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Заголовок 1">
            <a:extLst>
              <a:ext uri="{FF2B5EF4-FFF2-40B4-BE49-F238E27FC236}">
                <a16:creationId xmlns:a16="http://schemas.microsoft.com/office/drawing/2014/main" id="{B147A436-5380-F23F-7105-4AC034C6B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1688" y="581025"/>
            <a:ext cx="8305800" cy="863600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экзаменов</a:t>
            </a:r>
          </a:p>
        </p:txBody>
      </p:sp>
      <p:sp>
        <p:nvSpPr>
          <p:cNvPr id="11266" name="Объект 2">
            <a:extLst>
              <a:ext uri="{FF2B5EF4-FFF2-40B4-BE49-F238E27FC236}">
                <a16:creationId xmlns:a16="http://schemas.microsoft.com/office/drawing/2014/main" id="{CD3C0F16-0560-ABD7-E961-622312F0C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628775"/>
            <a:ext cx="8305800" cy="48958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математика, русский язык, литература –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</a:t>
            </a:r>
          </a:p>
          <a:p>
            <a:pPr marL="0" indent="0" algn="ctr">
              <a:buFontTx/>
              <a:buNone/>
            </a:pPr>
            <a:endParaRPr lang="ru-RU" altLang="ru-RU" sz="1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физика, химия, биология, обществознание, история - 3 часа</a:t>
            </a:r>
          </a:p>
          <a:p>
            <a:pPr marL="0" indent="0" algn="ctr">
              <a:buFontTx/>
              <a:buNone/>
            </a:pPr>
            <a:endParaRPr lang="ru-RU" altLang="ru-RU" sz="9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география, информатика и ИКТ  –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часа 30 минут</a:t>
            </a:r>
          </a:p>
          <a:p>
            <a:pPr marL="0" indent="0" algn="ctr">
              <a:buFontTx/>
              <a:buNone/>
            </a:pPr>
            <a:r>
              <a:rPr lang="ru-RU" altLang="ru-RU" sz="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(письменная часть) – 2 часа</a:t>
            </a:r>
          </a:p>
          <a:p>
            <a:pPr marL="0" indent="0" algn="ctr">
              <a:buFontTx/>
              <a:buNone/>
            </a:pPr>
            <a:endParaRPr lang="ru-RU" altLang="ru-RU" sz="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(устная часть) –  15 минут</a:t>
            </a: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5E4347AA-CA42-DF54-2414-CB69E4A269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609600"/>
            <a:ext cx="7848600" cy="5867400"/>
          </a:xfrm>
        </p:spPr>
        <p:txBody>
          <a:bodyPr rtlCol="0">
            <a:normAutofit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/>
              <a:t>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ГЭ начинается в 10:00 по местному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времени (прибыть – согласно графика)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Разрешается пользоваться на ОГЭ: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математике</a:t>
            </a:r>
            <a:r>
              <a:rPr lang="ru-RU" sz="2400" b="1" dirty="0"/>
              <a:t> – линейкой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химии</a:t>
            </a:r>
            <a:r>
              <a:rPr lang="ru-RU" sz="2400" b="1" dirty="0"/>
              <a:t> – непрограммируемым калькулятором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физике,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accent2"/>
                </a:solidFill>
              </a:rPr>
              <a:t>биологии</a:t>
            </a:r>
            <a:r>
              <a:rPr lang="ru-RU" sz="2400" b="1" dirty="0"/>
              <a:t> – линейкой, непрограммируемым калькулятором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 по географии </a:t>
            </a:r>
            <a:r>
              <a:rPr lang="ru-RU" sz="2400" b="1" dirty="0"/>
              <a:t>– линейкой,  непрограммируемым калькулятором, атласами за 7-9 класс (выдадут в ППЭ)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1A596D19-EA0F-CE94-A235-51300653D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924800" cy="12811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Неудовлетворительный результат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4D412A5C-54E5-A82D-0A65-FB64D88396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8529" y="1232227"/>
            <a:ext cx="7772400" cy="5257800"/>
          </a:xfrm>
        </p:spPr>
        <p:txBody>
          <a:bodyPr rtlCol="0">
            <a:normAutofit/>
          </a:bodyPr>
          <a:lstStyle/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b="1" dirty="0"/>
              <a:t>	Школьники, получившие на ОГЭ </a:t>
            </a:r>
            <a:r>
              <a:rPr lang="ru-RU" sz="2800" b="1" dirty="0">
                <a:solidFill>
                  <a:srgbClr val="7030A0"/>
                </a:solidFill>
              </a:rPr>
              <a:t>неудовлетворительный результат </a:t>
            </a:r>
            <a:r>
              <a:rPr lang="ru-RU" sz="2800" b="1" dirty="0"/>
              <a:t>по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одному или двум предметам</a:t>
            </a:r>
            <a:r>
              <a:rPr lang="ru-RU" sz="2800" b="1" dirty="0"/>
              <a:t>, могут пересдать экзамены в резервные сроки. </a:t>
            </a:r>
          </a:p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Clr>
                <a:srgbClr val="B13F9A"/>
              </a:buClr>
              <a:buFont typeface="Wingdings 2" pitchFamily="2" charset="2"/>
              <a:buNone/>
            </a:pPr>
            <a:r>
              <a:rPr lang="ru-RU" altLang="ru-RU" sz="2800" b="1" dirty="0"/>
              <a:t>	Если выпускник </a:t>
            </a:r>
            <a:r>
              <a:rPr lang="ru-RU" altLang="ru-RU" sz="2800" b="1" u="sng" dirty="0"/>
              <a:t>не преодолел минимальный порог </a:t>
            </a:r>
            <a:r>
              <a:rPr lang="ru-RU" altLang="ru-RU" sz="2800" b="1" dirty="0">
                <a:solidFill>
                  <a:srgbClr val="7030A0"/>
                </a:solidFill>
              </a:rPr>
              <a:t>по трем и более предметам</a:t>
            </a:r>
            <a:r>
              <a:rPr lang="ru-RU" altLang="ru-RU" sz="2800" b="1" dirty="0"/>
              <a:t>, повторная сдача ОГЭ для него возможна </a:t>
            </a:r>
            <a:r>
              <a:rPr lang="ru-RU" altLang="ru-RU" sz="2800" b="1" dirty="0">
                <a:solidFill>
                  <a:srgbClr val="FF0000"/>
                </a:solidFill>
              </a:rPr>
              <a:t>только осенью (в сентябре)</a:t>
            </a:r>
            <a:r>
              <a:rPr lang="ru-RU" altLang="ru-RU" sz="2800" b="1" dirty="0"/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2FF88489-976E-0421-4B69-D888537EFCD0}"/>
              </a:ext>
            </a:extLst>
          </p:cNvPr>
          <p:cNvSpPr txBox="1">
            <a:spLocks/>
          </p:cNvSpPr>
          <p:nvPr/>
        </p:nvSpPr>
        <p:spPr>
          <a:xfrm>
            <a:off x="1219200" y="391318"/>
            <a:ext cx="7391400" cy="607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Выпускники 9-го класса, </a:t>
            </a:r>
            <a:r>
              <a:rPr lang="ru-RU" altLang="ru-RU" sz="2800" b="1" dirty="0">
                <a:solidFill>
                  <a:srgbClr val="FF0000"/>
                </a:solidFill>
              </a:rPr>
              <a:t>не сдавшие ОГЭ в осенний период в 2026 году</a:t>
            </a:r>
            <a:r>
              <a:rPr lang="ru-RU" altLang="ru-RU" sz="2800" b="1" dirty="0"/>
              <a:t>, по решению родителей </a:t>
            </a:r>
            <a:r>
              <a:rPr lang="ru-RU" altLang="ru-RU" sz="2800" b="1" u="sng" dirty="0"/>
              <a:t>либо </a:t>
            </a:r>
            <a:r>
              <a:rPr lang="ru-RU" altLang="ru-RU" sz="2800" b="1" u="sng" dirty="0">
                <a:solidFill>
                  <a:srgbClr val="FF0000"/>
                </a:solidFill>
              </a:rPr>
              <a:t>остаются в школе на второй год</a:t>
            </a:r>
            <a:r>
              <a:rPr lang="ru-RU" altLang="ru-RU" sz="2800" b="1" u="sng" dirty="0"/>
              <a:t>, либо вместо аттестата получают </a:t>
            </a:r>
            <a:r>
              <a:rPr lang="ru-RU" altLang="ru-RU" sz="2800" b="1" u="sng" dirty="0">
                <a:solidFill>
                  <a:srgbClr val="FF0000"/>
                </a:solidFill>
              </a:rPr>
              <a:t>справку об обучении установленного образца</a:t>
            </a:r>
            <a:r>
              <a:rPr lang="ru-RU" altLang="ru-RU" sz="2800" b="1" u="sng" dirty="0"/>
              <a:t>. </a:t>
            </a:r>
          </a:p>
          <a:p>
            <a:pPr>
              <a:buFont typeface="Wingdings" pitchFamily="2" charset="2"/>
              <a:buChar char="Ø"/>
            </a:pPr>
            <a:endParaRPr lang="ru-RU" altLang="ru-RU" sz="2800" b="1" dirty="0"/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>
                <a:solidFill>
                  <a:srgbClr val="7030A0"/>
                </a:solidFill>
              </a:rPr>
              <a:t>Во втором случае можно сдать ОГЭ повторно через год.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Такие же правила действуют и для девятиклассников, имеющих </a:t>
            </a:r>
            <a:r>
              <a:rPr lang="ru-RU" altLang="ru-RU" sz="2800" b="1" u="sng" dirty="0">
                <a:solidFill>
                  <a:srgbClr val="00B050"/>
                </a:solidFill>
              </a:rPr>
              <a:t>неудовлетворительные годовые оценки и не допущенных к ОГЭ</a:t>
            </a:r>
            <a:r>
              <a:rPr lang="ru-RU" altLang="ru-RU" sz="2800" b="1" dirty="0"/>
              <a:t>.</a:t>
            </a:r>
          </a:p>
          <a:p>
            <a:pPr>
              <a:buFont typeface="Wingdings" pitchFamily="2" charset="2"/>
              <a:buChar char="Ø"/>
            </a:pPr>
            <a:endParaRPr lang="ru-RU" alt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21AE06AB-09D5-1EA2-73DB-0F8239CF33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457200"/>
            <a:ext cx="7696200" cy="62484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экзаменах </a:t>
            </a:r>
            <a:r>
              <a:rPr lang="ru-RU" sz="2800" b="1" dirty="0">
                <a:solidFill>
                  <a:srgbClr val="FF0000"/>
                </a:solidFill>
              </a:rPr>
              <a:t>запрещено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использовать </a:t>
            </a:r>
            <a:r>
              <a:rPr lang="ru-RU" sz="2800" b="1" dirty="0">
                <a:solidFill>
                  <a:schemeClr val="accent2"/>
                </a:solidFill>
              </a:rPr>
              <a:t>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accent2"/>
                </a:solidFill>
              </a:rPr>
              <a:t>мобильные телефоны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или иные средства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связи;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любые электронно-вычислительные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 и справочные материалы и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Также запрещаются: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разговоры,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вставания с мест,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пересаживания,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списывания (шпаргалки),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обмен любыми материалами и предметами, хождение по ППЭ во время экзамена без сопровождения.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>
            <a:extLst>
              <a:ext uri="{FF2B5EF4-FFF2-40B4-BE49-F238E27FC236}">
                <a16:creationId xmlns:a16="http://schemas.microsoft.com/office/drawing/2014/main" id="{1BA68634-DF4C-E5F4-3E42-9781CF99D9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533400"/>
            <a:ext cx="7391400" cy="61436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4400" b="1"/>
              <a:t>Лица, допустившие нарушение установленного порядка проведения ГИА, 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удаляются с экзамена!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Пересдача возможна </a:t>
            </a:r>
          </a:p>
          <a:p>
            <a:pPr marL="0" indent="0" algn="ctr">
              <a:buFontTx/>
              <a:buNone/>
            </a:pPr>
            <a:r>
              <a:rPr lang="ru-RU" altLang="ru-RU" sz="6000" b="1">
                <a:solidFill>
                  <a:srgbClr val="C00000"/>
                </a:solidFill>
              </a:rPr>
              <a:t>ТОЛЬКО ОСЕНЬЮ!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Объект 2">
            <a:extLst>
              <a:ext uri="{FF2B5EF4-FFF2-40B4-BE49-F238E27FC236}">
                <a16:creationId xmlns:a16="http://schemas.microsoft.com/office/drawing/2014/main" id="{A394E96B-BD89-C35F-EED6-DDA2C698E1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381000"/>
            <a:ext cx="7400925" cy="6296025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обучающийся </a:t>
            </a:r>
            <a:r>
              <a:rPr lang="ru-RU" altLang="ru-RU" sz="4000" b="1" dirty="0">
                <a:solidFill>
                  <a:srgbClr val="C00000"/>
                </a:solidFill>
              </a:rPr>
              <a:t>по состоянию здоровья</a:t>
            </a:r>
            <a:r>
              <a:rPr lang="ru-RU" altLang="ru-RU" sz="4000" b="1" dirty="0">
                <a:solidFill>
                  <a:srgbClr val="222268"/>
                </a:solidFill>
              </a:rPr>
              <a:t> </a:t>
            </a: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может завершить выполнение экзаменационной работы, 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 он досрочно покидает аудиторию.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Экзамен может быть пересдан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</a:rPr>
              <a:t> в резервные дни</a:t>
            </a:r>
            <a:r>
              <a:rPr lang="ru-RU" altLang="ru-RU" sz="4000" b="1" dirty="0">
                <a:solidFill>
                  <a:srgbClr val="222268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28FB3143-AF8E-BDA7-4DBB-03026CF507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1752600"/>
            <a:ext cx="7543800" cy="48006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3200" b="1" dirty="0">
                <a:solidFill>
                  <a:srgbClr val="C00000"/>
                </a:solidFill>
              </a:rPr>
              <a:t>Удовлетворительные результаты </a:t>
            </a:r>
            <a:r>
              <a:rPr lang="ru-RU" altLang="ru-RU" sz="3200" b="1" dirty="0">
                <a:solidFill>
                  <a:srgbClr val="002060"/>
                </a:solidFill>
              </a:rPr>
              <a:t>государственной итоговой аттестации </a:t>
            </a:r>
            <a:r>
              <a:rPr lang="ru-RU" altLang="ru-RU" sz="3200" b="1" dirty="0">
                <a:solidFill>
                  <a:srgbClr val="C00000"/>
                </a:solidFill>
              </a:rPr>
              <a:t>по ВСЕМ ЧЕТЫРЕМ ПРЕДМЕТАМ </a:t>
            </a:r>
            <a:r>
              <a:rPr lang="ru-RU" altLang="ru-RU" sz="3200" b="1" dirty="0">
                <a:solidFill>
                  <a:srgbClr val="002060"/>
                </a:solidFill>
              </a:rPr>
              <a:t>являются основанием для </a:t>
            </a:r>
            <a:r>
              <a:rPr lang="ru-RU" altLang="ru-RU" sz="3200" b="1" dirty="0">
                <a:solidFill>
                  <a:srgbClr val="7030A0"/>
                </a:solidFill>
              </a:rPr>
              <a:t>выдачи аттестата об основном общем образовании и влияют на отметки, идущие в аттестат по этим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314092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DE4086-9109-4CDC-B6B1-5A07A5F74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101817-AF7E-48AC-ACE3-86A0C3FA61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04800"/>
            <a:ext cx="8534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32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59E191C-EBA6-6ED5-7FEF-845E222FD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540188"/>
            <a:ext cx="7848600" cy="5317811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В аттестат выпускнику, получившему удовлетворительные результаты на ГИА по четырем выбранным предметам, выставляются итоговые отметки, которые определяются так: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u="sng" dirty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600" b="1" u="sng" dirty="0">
                <a:solidFill>
                  <a:srgbClr val="7030A0"/>
                </a:solidFill>
              </a:rPr>
              <a:t>Годовая отметка </a:t>
            </a:r>
            <a:r>
              <a:rPr lang="ru-RU" sz="9600" b="1" dirty="0">
                <a:solidFill>
                  <a:srgbClr val="7030A0"/>
                </a:solidFill>
              </a:rPr>
              <a:t>- среднее  арифметическое четвертных отметок по предмету за 9 класс;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u="sng" dirty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600" b="1" u="sng" dirty="0">
                <a:solidFill>
                  <a:srgbClr val="C00000"/>
                </a:solidFill>
              </a:rPr>
              <a:t>Итоговая отметка </a:t>
            </a:r>
            <a:r>
              <a:rPr lang="ru-RU" sz="9600" b="1" dirty="0">
                <a:solidFill>
                  <a:srgbClr val="C00000"/>
                </a:solidFill>
              </a:rPr>
              <a:t>- среднее арифметическое годовой и экзаменационной отметки.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dirty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По оставшимся предметам выставляются </a:t>
            </a:r>
            <a:r>
              <a:rPr lang="ru-RU" sz="9600" b="1" dirty="0">
                <a:solidFill>
                  <a:srgbClr val="7030A0"/>
                </a:solidFill>
              </a:rPr>
              <a:t>годовые отметки</a:t>
            </a:r>
            <a:r>
              <a:rPr lang="ru-RU" sz="9600" b="1" dirty="0">
                <a:solidFill>
                  <a:srgbClr val="002060"/>
                </a:solidFill>
              </a:rPr>
              <a:t>.</a:t>
            </a:r>
            <a:endParaRPr lang="ru-RU" sz="96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600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ъект 2">
            <a:extLst>
              <a:ext uri="{FF2B5EF4-FFF2-40B4-BE49-F238E27FC236}">
                <a16:creationId xmlns:a16="http://schemas.microsoft.com/office/drawing/2014/main" id="{E3A0AF78-658B-BA26-D3D8-DB72F0AA1D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025" y="1905000"/>
            <a:ext cx="8534400" cy="4953000"/>
          </a:xfrm>
        </p:spPr>
        <p:txBody>
          <a:bodyPr/>
          <a:lstStyle/>
          <a:p>
            <a:r>
              <a:rPr lang="ru-RU" altLang="ru-RU" dirty="0"/>
              <a:t>Цели и задачи проектной деятельности</a:t>
            </a:r>
          </a:p>
          <a:p>
            <a:r>
              <a:rPr lang="ru-RU" altLang="ru-RU" dirty="0"/>
              <a:t>Проект как форма итоговой аттестации обучающихся.</a:t>
            </a:r>
          </a:p>
          <a:p>
            <a:r>
              <a:rPr lang="ru-RU" altLang="ru-RU" dirty="0"/>
              <a:t>Требования к организации работы над индивидуальным проектом</a:t>
            </a:r>
          </a:p>
          <a:p>
            <a:r>
              <a:rPr lang="ru-RU" altLang="ru-RU" dirty="0"/>
              <a:t>Требования к содержанию и направленности индивидуальных итоговых проектов</a:t>
            </a:r>
          </a:p>
          <a:p>
            <a:r>
              <a:rPr lang="ru-RU" altLang="ru-RU" dirty="0"/>
              <a:t>Требования к оформлению индивидуального итогового проекта</a:t>
            </a:r>
          </a:p>
          <a:p>
            <a:r>
              <a:rPr lang="ru-RU" altLang="ru-RU" dirty="0"/>
              <a:t>Требования к защите индивидуального проекта</a:t>
            </a:r>
          </a:p>
          <a:p>
            <a:r>
              <a:rPr lang="ru-RU" altLang="ru-RU" dirty="0"/>
              <a:t>РЕГЛАМЕНТ РАБОТЫ НАД ПРОЕКТОМ</a:t>
            </a:r>
          </a:p>
          <a:p>
            <a:pPr lvl="1"/>
            <a:r>
              <a:rPr lang="ru-RU" altLang="ru-RU" dirty="0"/>
              <a:t>Сентябрь – подготовительный этап (определение темы, куратора)</a:t>
            </a:r>
          </a:p>
          <a:p>
            <a:pPr lvl="1"/>
            <a:r>
              <a:rPr lang="ru-RU" altLang="ru-RU" dirty="0"/>
              <a:t>Октябрь – планирование работы</a:t>
            </a:r>
          </a:p>
          <a:p>
            <a:pPr lvl="1"/>
            <a:r>
              <a:rPr lang="ru-RU" altLang="ru-RU" dirty="0"/>
              <a:t>Ноябрь – декабрь - работа над проектом</a:t>
            </a:r>
          </a:p>
          <a:p>
            <a:pPr lvl="1"/>
            <a:r>
              <a:rPr lang="ru-RU" altLang="ru-RU" dirty="0"/>
              <a:t>Декабрь – январь – сдача проекта для проверки и написания рецензии</a:t>
            </a:r>
          </a:p>
          <a:p>
            <a:pPr lvl="1"/>
            <a:r>
              <a:rPr lang="ru-RU" altLang="ru-RU" dirty="0"/>
              <a:t>Февраль – защита проекта</a:t>
            </a:r>
          </a:p>
        </p:txBody>
      </p:sp>
      <p:sp>
        <p:nvSpPr>
          <p:cNvPr id="43010" name="Заголовок 1">
            <a:extLst>
              <a:ext uri="{FF2B5EF4-FFF2-40B4-BE49-F238E27FC236}">
                <a16:creationId xmlns:a16="http://schemas.microsoft.com/office/drawing/2014/main" id="{3115FEC9-36FC-C715-B533-FF8883A14A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894512" cy="671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/>
              <a:t>Индивидуальный проект. </a:t>
            </a:r>
            <a:br>
              <a:rPr lang="ru-RU" altLang="ru-RU"/>
            </a:br>
            <a:r>
              <a:rPr lang="ru-RU" altLang="ru-RU"/>
              <a:t>Информация в положении: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DA114-74ED-4169-BA8A-0263090F4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83E3E6E-1159-4791-B153-965FFFDA7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381000"/>
            <a:ext cx="8001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69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639F4-D562-42C7-8A91-87FE807D6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352B36D-EEFB-4C8F-96F2-586B54FE4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228600"/>
            <a:ext cx="8153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05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6288D-BF28-403F-9F7A-29D4A07B4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BA8FB6-5446-491C-BAD1-6EF2FECA8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457200"/>
            <a:ext cx="8382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18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3">
            <a:extLst>
              <a:ext uri="{FF2B5EF4-FFF2-40B4-BE49-F238E27FC236}">
                <a16:creationId xmlns:a16="http://schemas.microsoft.com/office/drawing/2014/main" id="{B03BC2B5-F76B-55A4-C812-24D0D91EB0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533400"/>
            <a:ext cx="8305800" cy="5922963"/>
          </a:xfrm>
        </p:spPr>
        <p:txBody>
          <a:bodyPr>
            <a:normAutofit fontScale="92500" lnSpcReduction="10000"/>
          </a:bodyPr>
          <a:lstStyle/>
          <a:p>
            <a:pPr marL="273050" indent="-273050" algn="ctr">
              <a:buFontTx/>
              <a:buNone/>
            </a:pPr>
            <a:r>
              <a:rPr lang="ru-RU" altLang="ru-RU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 </a:t>
            </a:r>
          </a:p>
          <a:p>
            <a:pPr marL="273050" indent="-273050" algn="ctr">
              <a:buFontTx/>
              <a:buNone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формах:</a:t>
            </a:r>
          </a:p>
          <a:p>
            <a:pPr marL="273050" indent="-273050" algn="ctr">
              <a:buFontTx/>
              <a:buNone/>
            </a:pPr>
            <a:endParaRPr lang="ru-RU" alt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</a:t>
            </a: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ГВЭ 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с ОВЗ,  дети-инвалиды). Срочно связаться со школой для согласования пакета документов и прохождения ПМПК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algn="ctr">
              <a:buFontTx/>
              <a:buNone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 2" pitchFamily="2" charset="2"/>
              <a:buChar char=""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221F0BC-B064-3F64-28D1-1C46BA7C1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2238" y="2362200"/>
            <a:ext cx="6588125" cy="762000"/>
          </a:xfrm>
        </p:spPr>
        <p:txBody>
          <a:bodyPr/>
          <a:lstStyle/>
          <a:p>
            <a:r>
              <a:rPr lang="ru-RU" alt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сведения об ОГЭ</a:t>
            </a: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3E4179BB-8A73-32E9-93D9-8CBE45CCF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76200"/>
            <a:ext cx="8305800" cy="1905000"/>
          </a:xfrm>
        </p:spPr>
        <p:txBody>
          <a:bodyPr rtlCol="0">
            <a:normAutofit fontScale="77500" lnSpcReduction="20000"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5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Общий государственный экзамен </a:t>
            </a:r>
            <a:r>
              <a:rPr lang="ru-RU" altLang="ru-RU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(ОГЭ) </a:t>
            </a:r>
            <a:r>
              <a:rPr lang="ru-RU" alt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– это основная форма государственной итоговой аттестации выпускников школ Российской Федерации.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6C2F50C-9CE7-FDA8-E370-34D092AEA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0"/>
            <a:ext cx="8229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 проводится во всех субъектах Российской Федерации.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 – влияют на оценку в аттестате.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2">
            <a:extLst>
              <a:ext uri="{FF2B5EF4-FFF2-40B4-BE49-F238E27FC236}">
                <a16:creationId xmlns:a16="http://schemas.microsoft.com/office/drawing/2014/main" id="{4C5D2CB0-84E3-C543-D885-4790F5FA91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609600"/>
            <a:ext cx="8077200" cy="546258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sz="3600" b="1" dirty="0">
                <a:solidFill>
                  <a:srgbClr val="2626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прохождению ГИА допускаются учащиеся: 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имеющие академической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задолженности по ВСЕМ предметам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допуск по результатам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итогового собеседования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13C62D15-432E-B6C4-8612-69EE9C15DA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228600"/>
            <a:ext cx="8077200" cy="5313363"/>
          </a:xfrm>
        </p:spPr>
        <p:txBody>
          <a:bodyPr rtlCol="0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является допуском выпускников к государственной итоговой аттестации.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на участие в итоговом собеседовании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 в общеобразовательное учреждение</a:t>
            </a:r>
            <a:endParaRPr lang="ru-RU" altLang="ru-RU" sz="44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Заголовок 1">
            <a:extLst>
              <a:ext uri="{FF2B5EF4-FFF2-40B4-BE49-F238E27FC236}">
                <a16:creationId xmlns:a16="http://schemas.microsoft.com/office/drawing/2014/main" id="{AB141AC2-773F-9529-1880-BEAEDBB1A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258050" cy="1082675"/>
          </a:xfrm>
        </p:spPr>
        <p:txBody>
          <a:bodyPr/>
          <a:lstStyle/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</a:t>
            </a:r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895D437D-348F-0A9C-FC13-94B65640DA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1254031"/>
            <a:ext cx="8229600" cy="5407025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2025-2026 учебном году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4200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февраля 2026 года (среда) </a:t>
            </a:r>
            <a:r>
              <a:rPr lang="ru-RU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основной срок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4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проведения итогового собеседования – март и апрель 2026г.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резервные сроки допускаются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получившие неудовлетворительный результат («незачет»)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не явившиеся по уважительной причине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не завершившие сдачу в основной срок по уважительной причине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B16DA9D9-40E5-5D88-2611-C0BDF54AF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09600"/>
            <a:ext cx="7696200" cy="6019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ОЧНО в школе!</a:t>
            </a:r>
            <a:b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Личное присутствие учащегося обязательно!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выполнение работы каждому участнику будет отводиться около </a:t>
            </a: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минут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проведения собеседования </a:t>
            </a:r>
            <a:r>
              <a:rPr lang="ru-RU" alt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вестись аудиозапись. 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Оценивается по системе </a:t>
            </a: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«зачет»/«незачет»</a:t>
            </a:r>
            <a:endParaRPr lang="ru-RU" alt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баллов за выполнение всей работы – 20.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итогового собеседования получает зачёт в случае, если за выполнение всей работы он набрал 10 или более баллов.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82EE46-FA3B-F8CF-CE35-07CE7AE21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8001000" cy="57150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собеседования включает следующие типы заданий: 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Чтение текста вслух. 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Пересказ текста с привлечением дополнительной информации (цитаты). 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Монологическое высказывание по одной из выбранных тем. 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Диалог с экзаменатором-собеседником. 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{3E1F1F34-F161-D449-B8F2-43A0BE3A6DB4}tf10001069</Template>
  <TotalTime>1984</TotalTime>
  <Words>925</Words>
  <Application>Microsoft Office PowerPoint</Application>
  <PresentationFormat>Экран (4:3)</PresentationFormat>
  <Paragraphs>127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Century Gothic</vt:lpstr>
      <vt:lpstr>Times New Roman</vt:lpstr>
      <vt:lpstr>Wingdings</vt:lpstr>
      <vt:lpstr>Wingdings 2</vt:lpstr>
      <vt:lpstr>Wingdings 3</vt:lpstr>
      <vt:lpstr>Легкий дым</vt:lpstr>
      <vt:lpstr>Родительское собрание   ГИА – 9 2026  </vt:lpstr>
      <vt:lpstr>Презентация PowerPoint</vt:lpstr>
      <vt:lpstr>Презентация PowerPoint</vt:lpstr>
      <vt:lpstr>Основные сведения об ОГЭ</vt:lpstr>
      <vt:lpstr>Презентация PowerPoint</vt:lpstr>
      <vt:lpstr>Презентация PowerPoint</vt:lpstr>
      <vt:lpstr>ИТОГОВОЕ СОБЕСЕДОВАНИЕ</vt:lpstr>
      <vt:lpstr>Презентация PowerPoint</vt:lpstr>
      <vt:lpstr>Презентация PowerPoint</vt:lpstr>
      <vt:lpstr>Заявление на участие в ОГЭ </vt:lpstr>
      <vt:lpstr>Предметы на выбор  Физика          Литература Биология        География Информатика и ИКТ   История Иностранный язык    Химия Обществознание</vt:lpstr>
      <vt:lpstr>Продолжительность экзаменов</vt:lpstr>
      <vt:lpstr>Презентация PowerPoint</vt:lpstr>
      <vt:lpstr>    Неудовлетворительный результат</vt:lpstr>
      <vt:lpstr>Презентация PowerPoint</vt:lpstr>
      <vt:lpstr>Презентация PowerPoint</vt:lpstr>
      <vt:lpstr>Презентация PowerPoint</vt:lpstr>
      <vt:lpstr>Презентация PowerPoint</vt:lpstr>
      <vt:lpstr>Аттестат</vt:lpstr>
      <vt:lpstr>Аттестат</vt:lpstr>
      <vt:lpstr>Индивидуальный проект.  Информация в положении: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Администратор</dc:creator>
  <cp:lastModifiedBy>Ирина</cp:lastModifiedBy>
  <cp:revision>107</cp:revision>
  <cp:lastPrinted>1601-01-01T00:00:00Z</cp:lastPrinted>
  <dcterms:created xsi:type="dcterms:W3CDTF">2012-11-09T04:35:28Z</dcterms:created>
  <dcterms:modified xsi:type="dcterms:W3CDTF">2025-11-18T06:13:19Z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